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0" r:id="rId2"/>
    <p:sldId id="268" r:id="rId3"/>
    <p:sldId id="261" r:id="rId4"/>
    <p:sldId id="256" r:id="rId5"/>
    <p:sldId id="258" r:id="rId6"/>
    <p:sldId id="259" r:id="rId7"/>
    <p:sldId id="257" r:id="rId8"/>
    <p:sldId id="263" r:id="rId9"/>
    <p:sldId id="262" r:id="rId10"/>
    <p:sldId id="260" r:id="rId11"/>
    <p:sldId id="264" r:id="rId12"/>
    <p:sldId id="265" r:id="rId13"/>
    <p:sldId id="266" r:id="rId14"/>
    <p:sldId id="271" r:id="rId15"/>
    <p:sldId id="26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da Goldchteine" initials="LG" lastIdx="1" clrIdx="0">
    <p:extLst>
      <p:ext uri="{19B8F6BF-5375-455C-9EA6-DF929625EA0E}">
        <p15:presenceInfo xmlns:p15="http://schemas.microsoft.com/office/powerpoint/2012/main" userId="43711f7840e35b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4"/>
    <p:restoredTop sz="94629"/>
  </p:normalViewPr>
  <p:slideViewPr>
    <p:cSldViewPr snapToGrid="0" snapToObjects="1">
      <p:cViewPr varScale="1">
        <p:scale>
          <a:sx n="85" d="100"/>
          <a:sy n="85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5T20:20:25.401" idx="1">
    <p:pos x="41" y="-1475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B085-9773-EE4E-B84D-552020012D92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F8544-9726-8C47-8A53-ADE8EFF3C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F8544-9726-8C47-8A53-ADE8EFF3C6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BB68-B6EC-FD49-B284-4743BDB31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4FF42-905F-F047-A90B-45EF63A4B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8DB93-E2E3-0745-9253-9E402D65F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600E8-DF4A-B84A-97F1-A9C6AF10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F615D-2A77-5341-8750-7CA9AE37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9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A58D-A6DF-104B-8BE6-66052433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CA40B-0E32-E44A-9E67-15EAFA0C0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1A202-0BEE-7C4B-BBD5-9B822601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80F79-0D35-544A-B463-0729BD5F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387BC-0AAC-A34F-9175-C70DBD55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1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034A3-FACC-E642-8E72-6E7AC99FA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BEB8A-1B30-1141-BF1B-9CDA28408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17835-63BB-8E44-9388-5232563A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A2E11-32B5-C24F-A6FA-580E4F2D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70DF-8B4F-B64C-BE4B-0F1A1B27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6919-7C76-684B-B09F-273C9E02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E8F7-C2C8-0A45-8E45-BEA7DEF1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63DBE-10FE-1248-85B2-C136F701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F1FA-EC37-BA49-8510-1D249F31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7CEE6-F7AD-F747-9709-70F01A4D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9144-8225-8C4C-88A7-AE85ECC3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1CDC2-F64B-194A-B7A2-1FEDAEB3D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B854-B17C-EF4E-AA17-4AA1C21D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88E1-117B-9C47-B86D-4E721DC1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C01C-7160-2B45-ADF2-21491D56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4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749A-CD65-9D43-8D0D-7292C9CD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2370-A2EC-7448-9060-0F9EB9845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20752-CCCD-9C40-9BB9-77403A243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DE57E-3D09-1C4F-A168-6C7ABE36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A7287-668E-AA46-8CC9-02E14124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44A24-4F95-3642-95B7-2E8384F0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2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6D35-6536-7043-983E-20337EF3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9AB42-8D82-E547-A92D-1C8F5C45F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AC383-C9F4-374C-B753-6B9160626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E0189-827F-AB49-A184-74F306C24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56004-A0AE-9946-9E32-A038EBCFD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ABAF2-5B13-6442-8779-59457FE9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FD52-454F-D74E-86B2-C2E19466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E314E-8977-CA40-8780-F93F2E4F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48A4-B5CC-E94C-900F-F7E3D32E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B7ECB-2589-DA43-AAA9-8F6F6232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149D6-9AF5-3F43-8422-6CFB63CC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7A71E-1D2B-E04E-A726-78BF9E10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6517E-A94A-4248-9AF3-CE245E0C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4B43A-0A73-2941-96F1-CB6D2742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B1BB6-D5CB-8543-992E-D11D96AE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3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EB7AC-43C1-3C41-A617-8C4FCBB9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9BFE1-781D-CE4A-8B67-869E17E79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82470-3753-3B4F-AE65-1BDF9131B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D3ACB-ECE8-304A-9C48-21634F18F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8B202-10F3-894A-AFA0-1C932321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DC443-D42C-9541-B3C2-01E64B8F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614D-BD89-9A4B-87DB-4C48CF5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F3A37-18C0-EF4B-B22E-5B8DBF3EE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4F9A7-A07D-D040-AB9A-2773FF5B3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CAC52-C52C-8B40-BF64-4681C3BF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31275-2EC9-AC43-B7A0-7A94A513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11867-B688-6246-A227-1F4D1A8D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1FCC3-4F10-D743-9D0F-6B0EEAAA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5D8B7-99A5-F048-A809-80EAD65E4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4304-7945-7D4D-A9D4-74D8C3E43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96526-D76E-0041-87FB-41C26C5D0F74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771F7-1877-2F47-A880-B439B088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CD69-DE3F-3149-B215-AD0E98399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B851D-9B7C-A24D-AB7A-8FFCA12D3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ycarta/2016-ml-contest/tree/mas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etrowiki.org/Gamma_ray_logs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trowiki.org/Neutron_porosity_logs" TargetMode="External"/><Relationship Id="rId5" Type="http://schemas.openxmlformats.org/officeDocument/2006/relationships/hyperlink" Target="http://www.glossary.oilfield.slb.com/en/Terms/p/photoelectric_effect.aspx" TargetMode="External"/><Relationship Id="rId4" Type="http://schemas.openxmlformats.org/officeDocument/2006/relationships/hyperlink" Target="http://petrowiki.org/Resistivity_and_spontaneous_%28SP%29_logg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6CEB-0CAB-DB40-8A60-6B15866B8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34" y="18256"/>
            <a:ext cx="11521439" cy="1045774"/>
          </a:xfrm>
        </p:spPr>
        <p:txBody>
          <a:bodyPr/>
          <a:lstStyle/>
          <a:p>
            <a:r>
              <a:rPr lang="en-US" b="1" dirty="0"/>
              <a:t>Facies Classification Project by Lida Goldchteine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7983-EA4C-5848-9A41-EF5A3F98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Geophysicist, </a:t>
            </a:r>
            <a:r>
              <a:rPr lang="en-US" dirty="0" err="1"/>
              <a:t>P.Geo</a:t>
            </a:r>
            <a:endParaRPr lang="en-US" dirty="0"/>
          </a:p>
          <a:p>
            <a:r>
              <a:rPr lang="en-US" dirty="0"/>
              <a:t>BA Economics, Applied Energy Economics</a:t>
            </a:r>
          </a:p>
          <a:p>
            <a:r>
              <a:rPr lang="en-US" dirty="0"/>
              <a:t>Geoscience Guide with Burgess Shale Geoscience Foundation</a:t>
            </a:r>
          </a:p>
          <a:p>
            <a:r>
              <a:rPr lang="en-US" dirty="0"/>
              <a:t>https://</a:t>
            </a:r>
            <a:r>
              <a:rPr lang="en-US" dirty="0" err="1"/>
              <a:t>www.burgess-shale.bc.ca</a:t>
            </a:r>
            <a:endParaRPr lang="en-US" dirty="0"/>
          </a:p>
        </p:txBody>
      </p:sp>
      <p:pic>
        <p:nvPicPr>
          <p:cNvPr id="5" name="Picture 4" descr="A snow covered mountain&#10;&#10;Description automatically generated">
            <a:extLst>
              <a:ext uri="{FF2B5EF4-FFF2-40B4-BE49-F238E27FC236}">
                <a16:creationId xmlns:a16="http://schemas.microsoft.com/office/drawing/2014/main" id="{5D9FF174-BAD7-5D46-8EF3-D3EF4501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6" y="3442989"/>
            <a:ext cx="5271654" cy="3038301"/>
          </a:xfrm>
          <a:prstGeom prst="rect">
            <a:avLst/>
          </a:prstGeom>
        </p:spPr>
      </p:pic>
      <p:pic>
        <p:nvPicPr>
          <p:cNvPr id="7" name="Picture 6" descr="A rocky mountain&#10;&#10;Description automatically generated">
            <a:extLst>
              <a:ext uri="{FF2B5EF4-FFF2-40B4-BE49-F238E27FC236}">
                <a16:creationId xmlns:a16="http://schemas.microsoft.com/office/drawing/2014/main" id="{DEBC2696-0C9D-6940-ABDA-91350D7A8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62" y="3442989"/>
            <a:ext cx="4975692" cy="30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8EB3-57CE-9048-9968-33D30694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validation for PE using Cross H Cattle well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4FEB9-F866-D94F-AB9F-B4486C49A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633" y="1690688"/>
            <a:ext cx="5211509" cy="38752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CEC58-A4CB-4349-BFA5-E5A4F95B9FF6}"/>
              </a:ext>
            </a:extLst>
          </p:cNvPr>
          <p:cNvSpPr txBox="1"/>
          <p:nvPr/>
        </p:nvSpPr>
        <p:spPr>
          <a:xfrm rot="10800000" flipV="1">
            <a:off x="790074" y="5731868"/>
            <a:ext cx="457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R2 score for LR 87,4 %</a:t>
            </a:r>
          </a:p>
          <a:p>
            <a:r>
              <a:rPr lang="en-CA" dirty="0"/>
              <a:t>MSE LR: 0.05371354095449103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1500E-8C12-D34C-B3E7-6B7853086862}"/>
              </a:ext>
            </a:extLst>
          </p:cNvPr>
          <p:cNvSpPr txBox="1"/>
          <p:nvPr/>
        </p:nvSpPr>
        <p:spPr>
          <a:xfrm>
            <a:off x="6214966" y="5870368"/>
            <a:ext cx="53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 between actual and synthetic is 93%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BEB9F-B518-0B4E-A1BC-3019C59FD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36" y="1690687"/>
            <a:ext cx="5903063" cy="38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7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2EDE-8B5E-A942-8A9B-4E82B0B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6" y="74182"/>
            <a:ext cx="11781694" cy="1325563"/>
          </a:xfrm>
        </p:spPr>
        <p:txBody>
          <a:bodyPr/>
          <a:lstStyle/>
          <a:p>
            <a:r>
              <a:rPr lang="en-US" b="1" dirty="0"/>
              <a:t>Creating synthetic or calculated PE logs using information from 7 wells using RF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FE363-276A-7848-AD2C-905DC1E44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" y="1519421"/>
            <a:ext cx="5468816" cy="38191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42A7C-133A-774B-8134-35428C97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52" y="1824404"/>
            <a:ext cx="6926140" cy="2403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A4E3D-052C-3D40-8FBB-6E3EF866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46" y="4361839"/>
            <a:ext cx="6729045" cy="2131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0DE0F1-3FCF-664B-A529-9D3B01B6A617}"/>
              </a:ext>
            </a:extLst>
          </p:cNvPr>
          <p:cNvSpPr txBox="1"/>
          <p:nvPr/>
        </p:nvSpPr>
        <p:spPr>
          <a:xfrm>
            <a:off x="392722" y="5315563"/>
            <a:ext cx="509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RF = </a:t>
            </a:r>
            <a:r>
              <a:rPr lang="en-CA" dirty="0" err="1"/>
              <a:t>RandomForestRegressor</a:t>
            </a:r>
            <a:r>
              <a:rPr lang="en-CA" dirty="0"/>
              <a:t>(</a:t>
            </a:r>
            <a:r>
              <a:rPr lang="en-CA" dirty="0" err="1"/>
              <a:t>n_estimators</a:t>
            </a:r>
            <a:r>
              <a:rPr lang="en-CA" dirty="0"/>
              <a:t> =100, </a:t>
            </a:r>
            <a:r>
              <a:rPr lang="en-CA" dirty="0" err="1"/>
              <a:t>random_state</a:t>
            </a:r>
            <a:r>
              <a:rPr lang="en-CA" dirty="0"/>
              <a:t> = 4 )</a:t>
            </a:r>
          </a:p>
          <a:p>
            <a:r>
              <a:rPr lang="en-CA" dirty="0"/>
              <a:t>R2 score:   84%</a:t>
            </a:r>
          </a:p>
          <a:p>
            <a:r>
              <a:rPr lang="en-CA" dirty="0"/>
              <a:t>MSE_RF: 0.130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9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0347-668F-594D-80F3-849CDFB6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08" y="365125"/>
            <a:ext cx="11676184" cy="1325563"/>
          </a:xfrm>
        </p:spPr>
        <p:txBody>
          <a:bodyPr/>
          <a:lstStyle/>
          <a:p>
            <a:pPr algn="ctr"/>
            <a:r>
              <a:rPr lang="en-US" b="1" dirty="0"/>
              <a:t>Choose model to classify Facies from 9 wells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7EB1C6-D0A7-A440-8867-BAF889764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4506"/>
              </p:ext>
            </p:extLst>
          </p:nvPr>
        </p:nvGraphicFramePr>
        <p:xfrm>
          <a:off x="6635262" y="2203753"/>
          <a:ext cx="5298830" cy="3503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489">
                  <a:extLst>
                    <a:ext uri="{9D8B030D-6E8A-4147-A177-3AD203B41FA5}">
                      <a16:colId xmlns:a16="http://schemas.microsoft.com/office/drawing/2014/main" val="2270524786"/>
                    </a:ext>
                  </a:extLst>
                </a:gridCol>
                <a:gridCol w="983341">
                  <a:extLst>
                    <a:ext uri="{9D8B030D-6E8A-4147-A177-3AD203B41FA5}">
                      <a16:colId xmlns:a16="http://schemas.microsoft.com/office/drawing/2014/main" val="2851598666"/>
                    </a:ext>
                  </a:extLst>
                </a:gridCol>
              </a:tblGrid>
              <a:tr h="5786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201816"/>
                  </a:ext>
                </a:extLst>
              </a:tr>
              <a:tr h="670652">
                <a:tc>
                  <a:txBody>
                    <a:bodyPr/>
                    <a:lstStyle/>
                    <a:p>
                      <a:r>
                        <a:rPr lang="en-US" sz="2800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601009"/>
                  </a:ext>
                </a:extLst>
              </a:tr>
              <a:tr h="578670">
                <a:tc>
                  <a:txBody>
                    <a:bodyPr/>
                    <a:lstStyle/>
                    <a:p>
                      <a:r>
                        <a:rPr lang="en-US" sz="2800" dirty="0"/>
                        <a:t>KNN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483891"/>
                  </a:ext>
                </a:extLst>
              </a:tr>
              <a:tr h="578670">
                <a:tc>
                  <a:txBody>
                    <a:bodyPr/>
                    <a:lstStyle/>
                    <a:p>
                      <a:r>
                        <a:rPr lang="en-US" sz="2800" dirty="0"/>
                        <a:t>Support Vector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210056"/>
                  </a:ext>
                </a:extLst>
              </a:tr>
              <a:tr h="578670">
                <a:tc>
                  <a:txBody>
                    <a:bodyPr/>
                    <a:lstStyle/>
                    <a:p>
                      <a:r>
                        <a:rPr lang="en-US" sz="2800" dirty="0"/>
                        <a:t>GNB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890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39639"/>
                  </a:ext>
                </a:extLst>
              </a:tr>
            </a:tbl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93EA51-E31B-2245-91B8-739A130E2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08" y="1833622"/>
            <a:ext cx="5994600" cy="424375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AC5846-28FF-B44F-A8BD-45563AB777FE}"/>
              </a:ext>
            </a:extLst>
          </p:cNvPr>
          <p:cNvSpPr txBox="1"/>
          <p:nvPr/>
        </p:nvSpPr>
        <p:spPr>
          <a:xfrm>
            <a:off x="7030915" y="6035644"/>
            <a:ext cx="450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80/20 Train/Test</a:t>
            </a:r>
          </a:p>
        </p:txBody>
      </p:sp>
    </p:spTree>
    <p:extLst>
      <p:ext uri="{BB962C8B-B14F-4D97-AF65-F5344CB8AC3E}">
        <p14:creationId xmlns:p14="http://schemas.microsoft.com/office/powerpoint/2010/main" val="284503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8299-DE78-DB4F-B6B1-AB541529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 Randomized Search CV to find optimal parameters for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4D6E-8897-7047-90A1-DF2A5DA6E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13621"/>
            <a:ext cx="12191999" cy="933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u="sng" dirty="0"/>
              <a:t>    </a:t>
            </a:r>
            <a:r>
              <a:rPr lang="en-CA" sz="1800" u="sng" dirty="0" err="1"/>
              <a:t>n_estimators</a:t>
            </a:r>
            <a:r>
              <a:rPr lang="en-CA" sz="1800" u="sng" dirty="0"/>
              <a:t>': </a:t>
            </a:r>
            <a:r>
              <a:rPr lang="en-CA" sz="1800" b="1" dirty="0"/>
              <a:t>1000,  </a:t>
            </a:r>
            <a:r>
              <a:rPr lang="en-CA" sz="1800" u="sng" dirty="0"/>
              <a:t>'</a:t>
            </a:r>
            <a:r>
              <a:rPr lang="en-CA" sz="1800" u="sng" dirty="0" err="1"/>
              <a:t>min_samples_split</a:t>
            </a:r>
            <a:r>
              <a:rPr lang="en-CA" sz="1800" dirty="0"/>
              <a:t>': </a:t>
            </a:r>
            <a:r>
              <a:rPr lang="en-CA" sz="1800" b="1" dirty="0"/>
              <a:t>2,</a:t>
            </a:r>
            <a:r>
              <a:rPr lang="en-CA" sz="1800" dirty="0"/>
              <a:t>’ </a:t>
            </a:r>
            <a:r>
              <a:rPr lang="en-CA" sz="1800" dirty="0" err="1"/>
              <a:t>min_samples_leaf</a:t>
            </a:r>
            <a:r>
              <a:rPr lang="en-CA" sz="1800" dirty="0"/>
              <a:t>’: </a:t>
            </a:r>
            <a:r>
              <a:rPr lang="en-CA" sz="1800" b="1" dirty="0"/>
              <a:t>1 </a:t>
            </a:r>
            <a:r>
              <a:rPr lang="en-CA" sz="1800" u="sng" dirty="0"/>
              <a:t>'</a:t>
            </a:r>
            <a:r>
              <a:rPr lang="en-CA" sz="1800" u="sng" dirty="0" err="1"/>
              <a:t>max_features</a:t>
            </a:r>
            <a:r>
              <a:rPr lang="en-CA" sz="1800" dirty="0"/>
              <a:t>': </a:t>
            </a:r>
            <a:r>
              <a:rPr lang="en-CA" sz="1800" b="1" dirty="0"/>
              <a:t>'sqrt’</a:t>
            </a:r>
            <a:r>
              <a:rPr lang="en-CA" sz="1800" dirty="0"/>
              <a:t>, </a:t>
            </a:r>
            <a:r>
              <a:rPr lang="en-CA" sz="1800" u="sng" dirty="0"/>
              <a:t>'</a:t>
            </a:r>
            <a:r>
              <a:rPr lang="en-CA" sz="1800" u="sng" dirty="0" err="1"/>
              <a:t>max_depth</a:t>
            </a:r>
            <a:r>
              <a:rPr lang="en-CA" sz="1800" u="sng" dirty="0"/>
              <a:t>': </a:t>
            </a:r>
            <a:r>
              <a:rPr lang="en-CA" sz="1800" b="1" dirty="0"/>
              <a:t>20  </a:t>
            </a:r>
            <a:r>
              <a:rPr lang="en-CA" sz="1800" u="sng" dirty="0"/>
              <a:t>bootstrap'</a:t>
            </a:r>
            <a:r>
              <a:rPr lang="en-CA" sz="1800" dirty="0"/>
              <a:t>: </a:t>
            </a:r>
            <a:r>
              <a:rPr lang="en-CA" sz="1800" b="1" dirty="0"/>
              <a:t>True</a:t>
            </a:r>
            <a:endParaRPr lang="en-CA" sz="1800" dirty="0"/>
          </a:p>
          <a:p>
            <a:pPr marL="0" indent="0">
              <a:buNone/>
            </a:pPr>
            <a:r>
              <a:rPr lang="en-CA" sz="1800" b="1" dirty="0"/>
              <a:t>R2= 88%</a:t>
            </a:r>
            <a:endParaRPr lang="en-US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8D97-96D6-AC4C-B35B-6C3E77A4B95B}"/>
              </a:ext>
            </a:extLst>
          </p:cNvPr>
          <p:cNvSpPr txBox="1"/>
          <p:nvPr/>
        </p:nvSpPr>
        <p:spPr>
          <a:xfrm>
            <a:off x="161033" y="1536174"/>
            <a:ext cx="3437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Description </a:t>
            </a:r>
            <a:r>
              <a:rPr lang="en-US" sz="2000" b="1" dirty="0" err="1"/>
              <a:t>fof</a:t>
            </a:r>
            <a:r>
              <a:rPr lang="en-US" sz="2000" b="1" dirty="0"/>
              <a:t> the Facies:</a:t>
            </a:r>
          </a:p>
          <a:p>
            <a:r>
              <a:rPr lang="en-US" sz="2000" dirty="0"/>
              <a:t>1 - Nonmarine sandstone</a:t>
            </a:r>
          </a:p>
          <a:p>
            <a:r>
              <a:rPr lang="en-US" sz="2000" dirty="0"/>
              <a:t>2 - Nonmarine coarse siltstone</a:t>
            </a:r>
          </a:p>
          <a:p>
            <a:r>
              <a:rPr lang="en-US" sz="2000" dirty="0"/>
              <a:t>3 - Nonmarine fine siltstone</a:t>
            </a:r>
          </a:p>
          <a:p>
            <a:r>
              <a:rPr lang="en-US" sz="2000" dirty="0"/>
              <a:t>4 - Marine siltstone and shale</a:t>
            </a:r>
          </a:p>
          <a:p>
            <a:r>
              <a:rPr lang="en-US" sz="2000" dirty="0"/>
              <a:t>5 - Mudstone (limestone)</a:t>
            </a:r>
          </a:p>
          <a:p>
            <a:r>
              <a:rPr lang="en-US" sz="2000" dirty="0"/>
              <a:t>6 - </a:t>
            </a:r>
            <a:r>
              <a:rPr lang="en-US" sz="2000" dirty="0" err="1"/>
              <a:t>Wackestone</a:t>
            </a:r>
            <a:r>
              <a:rPr lang="en-US" sz="2000" dirty="0"/>
              <a:t> (limestone)</a:t>
            </a:r>
          </a:p>
          <a:p>
            <a:r>
              <a:rPr lang="en-US" sz="2000" dirty="0"/>
              <a:t>7 - Dolomite</a:t>
            </a:r>
          </a:p>
          <a:p>
            <a:r>
              <a:rPr lang="en-US" sz="2000" dirty="0"/>
              <a:t>8 - </a:t>
            </a:r>
            <a:r>
              <a:rPr lang="en-US" sz="2000" dirty="0" err="1"/>
              <a:t>Packstone-grainstone</a:t>
            </a:r>
            <a:r>
              <a:rPr lang="en-US" sz="2000" dirty="0"/>
              <a:t> (limestone)</a:t>
            </a:r>
          </a:p>
          <a:p>
            <a:r>
              <a:rPr lang="en-US" sz="2000" dirty="0"/>
              <a:t>9 - </a:t>
            </a:r>
            <a:r>
              <a:rPr lang="en-US" sz="2000" dirty="0" err="1"/>
              <a:t>Phylloid</a:t>
            </a:r>
            <a:r>
              <a:rPr lang="en-US" sz="2000" dirty="0"/>
              <a:t>-algal </a:t>
            </a:r>
            <a:r>
              <a:rPr lang="en-US" sz="2000" dirty="0" err="1"/>
              <a:t>bafflestone</a:t>
            </a:r>
            <a:r>
              <a:rPr lang="en-US" sz="2000" dirty="0"/>
              <a:t> (limestone)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20FF8-2507-5545-B204-DFD4741E5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79" y="1808888"/>
            <a:ext cx="5159086" cy="37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769D-A06E-A745-8F4F-BC6998FAF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1" y="473970"/>
            <a:ext cx="9144000" cy="8061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Classification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1A72-E2D3-4243-9370-401E316CC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ADA9C2-7F4C-0B46-8334-7BAFEE2CB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65972"/>
              </p:ext>
            </p:extLst>
          </p:nvPr>
        </p:nvGraphicFramePr>
        <p:xfrm>
          <a:off x="1524000" y="1554480"/>
          <a:ext cx="8128002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03897702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227691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862932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932616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863788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71702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Facies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F1_score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47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7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44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7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81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49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7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62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65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0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04D0-1507-AF4B-817C-650010FB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 – Predicting facies using RFC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76907-0A8D-9E4D-95CB-33D3C3511C2C}"/>
              </a:ext>
            </a:extLst>
          </p:cNvPr>
          <p:cNvSpPr txBox="1"/>
          <p:nvPr/>
        </p:nvSpPr>
        <p:spPr>
          <a:xfrm>
            <a:off x="6412229" y="1828525"/>
            <a:ext cx="5370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br>
              <a:rPr lang="en-CA" dirty="0"/>
            </a:br>
            <a:endParaRPr lang="en-US" dirty="0"/>
          </a:p>
          <a:p>
            <a:r>
              <a:rPr lang="en-US" dirty="0"/>
              <a:t>Correlation coefficient Facies vs </a:t>
            </a:r>
            <a:r>
              <a:rPr lang="en-US" dirty="0" err="1"/>
              <a:t>Prediciton</a:t>
            </a:r>
            <a:r>
              <a:rPr lang="en-US" dirty="0"/>
              <a:t>  is - </a:t>
            </a:r>
            <a:r>
              <a:rPr lang="en-CA" dirty="0"/>
              <a:t>0.98 %</a:t>
            </a:r>
          </a:p>
          <a:p>
            <a:r>
              <a:rPr lang="en-US" dirty="0"/>
              <a:t>Need to do more work to eliminate overfitting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06D852-EE4B-D843-BBCF-ADC1EEB15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4589"/>
            <a:ext cx="5091472" cy="4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350A-1067-244D-ADCD-ADA43E753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606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4ACA5-C0B0-9E4D-B75C-61A09C818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78429"/>
            <a:ext cx="9144000" cy="3279371"/>
          </a:xfrm>
        </p:spPr>
        <p:txBody>
          <a:bodyPr/>
          <a:lstStyle/>
          <a:p>
            <a:pPr algn="l"/>
            <a:r>
              <a:rPr lang="en-US" sz="4000" b="1" dirty="0"/>
              <a:t>Everyone</a:t>
            </a:r>
            <a:r>
              <a:rPr lang="en-US" dirty="0"/>
              <a:t> at </a:t>
            </a:r>
            <a:r>
              <a:rPr lang="en-US" dirty="0" err="1"/>
              <a:t>RoboGarden</a:t>
            </a:r>
            <a:endParaRPr lang="en-US" dirty="0"/>
          </a:p>
          <a:p>
            <a:pPr algn="l"/>
            <a:r>
              <a:rPr lang="en-US" dirty="0"/>
              <a:t>Dr. Qazi for his passion and patience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TAs </a:t>
            </a:r>
            <a:r>
              <a:rPr lang="en-US" dirty="0" err="1"/>
              <a:t>Kanishqk</a:t>
            </a:r>
            <a:r>
              <a:rPr lang="en-US" dirty="0"/>
              <a:t> and </a:t>
            </a:r>
            <a:r>
              <a:rPr lang="en-US" dirty="0" err="1"/>
              <a:t>Fatemah</a:t>
            </a:r>
            <a:r>
              <a:rPr lang="en-US" dirty="0"/>
              <a:t> for their endless hours with us without water and food breaks </a:t>
            </a:r>
          </a:p>
          <a:p>
            <a:pPr algn="l"/>
            <a:r>
              <a:rPr lang="en-US" dirty="0" err="1"/>
              <a:t>RoboGarden</a:t>
            </a:r>
            <a:r>
              <a:rPr lang="en-US"/>
              <a:t> students!!!!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544E-3C84-254C-8FA1-B6A73A38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9665-2CD2-114A-A270-C637B0FDF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96" y="1690688"/>
            <a:ext cx="10515600" cy="4189614"/>
          </a:xfrm>
        </p:spPr>
        <p:txBody>
          <a:bodyPr>
            <a:normAutofit/>
          </a:bodyPr>
          <a:lstStyle/>
          <a:p>
            <a:r>
              <a:rPr lang="en-CA" dirty="0"/>
              <a:t>Marcelo </a:t>
            </a:r>
            <a:r>
              <a:rPr lang="en-CA" dirty="0" err="1"/>
              <a:t>Guarido</a:t>
            </a:r>
            <a:r>
              <a:rPr lang="en-CA" dirty="0"/>
              <a:t> 2019,  Machine Learning Strategies to Perform Facies Classification, Abstract from 2019 </a:t>
            </a:r>
            <a:r>
              <a:rPr lang="en-CA" dirty="0" err="1"/>
              <a:t>Geoconvention</a:t>
            </a:r>
            <a:endParaRPr lang="en-CA" dirty="0"/>
          </a:p>
          <a:p>
            <a:r>
              <a:rPr lang="en-CA" dirty="0"/>
              <a:t>Hall, B., 2016, Facies classification using machine learning: The Leading Edge, 35, No. 10, 906–909. </a:t>
            </a:r>
          </a:p>
          <a:p>
            <a:r>
              <a:rPr lang="en-CA" dirty="0"/>
              <a:t>Dubois, M. K., G. C. </a:t>
            </a:r>
            <a:r>
              <a:rPr lang="en-CA" dirty="0" err="1"/>
              <a:t>Bohling</a:t>
            </a:r>
            <a:r>
              <a:rPr lang="en-CA" dirty="0"/>
              <a:t>, and S. Chakrabarti, 2007, Comparison of four approaches to a rock facies classification problem: Computers &amp; Geosciences, </a:t>
            </a:r>
            <a:r>
              <a:rPr lang="en-CA" b="1" dirty="0"/>
              <a:t>33</a:t>
            </a:r>
            <a:r>
              <a:rPr lang="en-CA" dirty="0"/>
              <a:t>, no. 5, 599–617, http://</a:t>
            </a:r>
            <a:r>
              <a:rPr lang="en-CA" dirty="0" err="1"/>
              <a:t>dx.doi.org</a:t>
            </a:r>
            <a:r>
              <a:rPr lang="en-CA" dirty="0"/>
              <a:t>/10.1016/j. cageo.2006.08.011. </a:t>
            </a:r>
          </a:p>
          <a:p>
            <a:r>
              <a:rPr lang="en-US" dirty="0">
                <a:hlinkClick r:id="rId2"/>
              </a:rPr>
              <a:t>https://github.com/mycarta/2016-ml-contest/tree/maste</a:t>
            </a: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18787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BDA2-F77E-2144-A3EB-0BA69346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8" y="365125"/>
            <a:ext cx="11975432" cy="1325563"/>
          </a:xfrm>
        </p:spPr>
        <p:txBody>
          <a:bodyPr/>
          <a:lstStyle/>
          <a:p>
            <a:r>
              <a:rPr lang="en-US" dirty="0"/>
              <a:t>Original data : 5 logs, Facies, 2 geological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B39E6B-FA17-D240-97DF-3DB2724AA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81" y="1467853"/>
            <a:ext cx="7198894" cy="502502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0930D-3A84-5B49-AA44-A29040B6D649}"/>
              </a:ext>
            </a:extLst>
          </p:cNvPr>
          <p:cNvSpPr txBox="1"/>
          <p:nvPr/>
        </p:nvSpPr>
        <p:spPr>
          <a:xfrm>
            <a:off x="7536289" y="1467853"/>
            <a:ext cx="415320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u="sng" dirty="0"/>
              <a:t>The seven predictor variables are:</a:t>
            </a:r>
          </a:p>
          <a:p>
            <a:r>
              <a:rPr lang="en-CA" sz="1600" b="1" dirty="0"/>
              <a:t>Five  log curves </a:t>
            </a:r>
            <a:r>
              <a:rPr lang="en-CA" sz="1600" dirty="0"/>
              <a:t>include </a:t>
            </a:r>
            <a:r>
              <a:rPr lang="en-CA" sz="1600" u="sng" dirty="0">
                <a:hlinkClick r:id="rId3"/>
              </a:rPr>
              <a:t>gamma ray</a:t>
            </a:r>
            <a:r>
              <a:rPr lang="en-CA" sz="1600" dirty="0"/>
              <a:t> (GR), </a:t>
            </a:r>
            <a:r>
              <a:rPr lang="en-CA" sz="1600" u="sng" dirty="0">
                <a:hlinkClick r:id="rId4"/>
              </a:rPr>
              <a:t>resistivity </a:t>
            </a:r>
            <a:r>
              <a:rPr lang="en-CA" sz="1600" dirty="0"/>
              <a:t> (ILD_log10), </a:t>
            </a:r>
            <a:r>
              <a:rPr lang="en-CA" sz="1600" u="sng" dirty="0">
                <a:hlinkClick r:id="rId5"/>
              </a:rPr>
              <a:t>photoelectric effect</a:t>
            </a:r>
            <a:r>
              <a:rPr lang="en-CA" sz="1600" dirty="0"/>
              <a:t> (PE), </a:t>
            </a:r>
            <a:r>
              <a:rPr lang="en-CA" sz="1600" u="sng" dirty="0">
                <a:hlinkClick r:id="rId6"/>
              </a:rPr>
              <a:t>neutron-density porosity difference and average neutron-density porosity</a:t>
            </a:r>
            <a:r>
              <a:rPr lang="en-CA" sz="1600" dirty="0"/>
              <a:t> (</a:t>
            </a:r>
            <a:r>
              <a:rPr lang="en-CA" sz="1600" dirty="0" err="1"/>
              <a:t>DeltaPHI</a:t>
            </a:r>
            <a:r>
              <a:rPr lang="en-CA" sz="1600" dirty="0"/>
              <a:t> and PHIND</a:t>
            </a:r>
          </a:p>
          <a:p>
            <a:r>
              <a:rPr lang="en-CA" sz="1600" b="1" dirty="0"/>
              <a:t>Two geologic constraining variables: </a:t>
            </a:r>
            <a:r>
              <a:rPr lang="en-CA" sz="1600" dirty="0"/>
              <a:t>nonmarine-marine indicator </a:t>
            </a:r>
            <a:r>
              <a:rPr lang="en-CA" sz="1600" b="1" dirty="0"/>
              <a:t>(NM_M</a:t>
            </a:r>
            <a:r>
              <a:rPr lang="en-CA" sz="1600" dirty="0"/>
              <a:t>) and relative position </a:t>
            </a:r>
            <a:r>
              <a:rPr lang="en-CA" sz="1600" b="1" dirty="0"/>
              <a:t>(RELPOS)</a:t>
            </a:r>
          </a:p>
          <a:p>
            <a:endParaRPr lang="en-CA" sz="1600" b="1" dirty="0"/>
          </a:p>
          <a:p>
            <a:r>
              <a:rPr lang="en-CA" sz="1600" b="1" dirty="0"/>
              <a:t>The nine discrete facies </a:t>
            </a:r>
            <a:r>
              <a:rPr lang="en-CA" sz="1600" dirty="0"/>
              <a:t>(classes of rocks) are:</a:t>
            </a:r>
          </a:p>
          <a:p>
            <a:r>
              <a:rPr lang="en-CA" sz="1600" dirty="0"/>
              <a:t>Nonmarine sandstone</a:t>
            </a:r>
          </a:p>
          <a:p>
            <a:r>
              <a:rPr lang="en-CA" sz="1600" dirty="0"/>
              <a:t>Nonmarine coarse siltstone </a:t>
            </a:r>
          </a:p>
          <a:p>
            <a:r>
              <a:rPr lang="en-CA" sz="1600" dirty="0"/>
              <a:t>Nonmarine fine siltstone </a:t>
            </a:r>
          </a:p>
          <a:p>
            <a:r>
              <a:rPr lang="en-CA" sz="1600" dirty="0"/>
              <a:t>Marine siltstone and shale </a:t>
            </a:r>
          </a:p>
          <a:p>
            <a:r>
              <a:rPr lang="en-CA" sz="1600" dirty="0"/>
              <a:t>Mudstone (limestone)</a:t>
            </a:r>
          </a:p>
          <a:p>
            <a:r>
              <a:rPr lang="en-CA" sz="1600" dirty="0" err="1"/>
              <a:t>Wackestone</a:t>
            </a:r>
            <a:r>
              <a:rPr lang="en-CA" sz="1600" dirty="0"/>
              <a:t> (limestone)</a:t>
            </a:r>
          </a:p>
          <a:p>
            <a:r>
              <a:rPr lang="en-CA" sz="1600" dirty="0"/>
              <a:t>Dolomite</a:t>
            </a:r>
          </a:p>
          <a:p>
            <a:r>
              <a:rPr lang="en-CA" sz="1600" dirty="0" err="1"/>
              <a:t>Packstone-grainstone</a:t>
            </a:r>
            <a:r>
              <a:rPr lang="en-CA" sz="1600" dirty="0"/>
              <a:t> (limestone)</a:t>
            </a:r>
          </a:p>
          <a:p>
            <a:r>
              <a:rPr lang="en-CA" sz="1600" dirty="0" err="1"/>
              <a:t>Phylloid</a:t>
            </a:r>
            <a:r>
              <a:rPr lang="en-CA" sz="1600" dirty="0"/>
              <a:t>-algal </a:t>
            </a:r>
            <a:r>
              <a:rPr lang="en-CA" sz="1600" dirty="0" err="1"/>
              <a:t>bafflestone</a:t>
            </a:r>
            <a:r>
              <a:rPr lang="en-CA" sz="1600" dirty="0"/>
              <a:t> (limestone)</a:t>
            </a: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8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D4B2-7873-D944-A7C2-DB07046C5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226" y="2593354"/>
            <a:ext cx="1643269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88BE6-029E-2E4E-9EEE-365E51B4C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078" y="3602038"/>
            <a:ext cx="5618922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2BAE9-52CE-504C-A700-A0937097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5" y="391699"/>
            <a:ext cx="8717280" cy="64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4CA2-5A55-D043-9F10-7E131E5C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793894" y="854765"/>
            <a:ext cx="655981" cy="4214192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BCBEC8-B3C4-9B42-B20E-B7C791BB7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95" y="149087"/>
            <a:ext cx="9243392" cy="6559825"/>
          </a:xfrm>
        </p:spPr>
      </p:pic>
    </p:spTree>
    <p:extLst>
      <p:ext uri="{BB962C8B-B14F-4D97-AF65-F5344CB8AC3E}">
        <p14:creationId xmlns:p14="http://schemas.microsoft.com/office/powerpoint/2010/main" val="207310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9100-32F0-BE42-8F4B-C64D664D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67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Look at features with strong correlation to assist in classification of the Facies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F338D9-F0E3-B64A-8FAA-69BCAA4D7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14" y="1881117"/>
            <a:ext cx="6452666" cy="46117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FB80D-7DEA-D041-A770-7DA54D5A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38" y="2147264"/>
            <a:ext cx="4558748" cy="40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7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29CB-7E99-8F47-8A04-C65C4E7E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5"/>
            <a:ext cx="10515600" cy="889230"/>
          </a:xfrm>
        </p:spPr>
        <p:txBody>
          <a:bodyPr/>
          <a:lstStyle/>
          <a:p>
            <a:pPr algn="ctr"/>
            <a:r>
              <a:rPr lang="en-US" b="1" dirty="0"/>
              <a:t>Facies Distribution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A0E64-EF96-284E-A40E-925AEA95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4" y="1039184"/>
            <a:ext cx="8402180" cy="3270880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4CD8347-6C7B-684C-899D-E069FD97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7" y="4310065"/>
            <a:ext cx="5840333" cy="241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8F562-35FF-F740-B113-566557F6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0066"/>
            <a:ext cx="6096000" cy="241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DD175-50C7-2B46-B1EE-18FC6692A6CC}"/>
              </a:ext>
            </a:extLst>
          </p:cNvPr>
          <p:cNvSpPr txBox="1"/>
          <p:nvPr/>
        </p:nvSpPr>
        <p:spPr>
          <a:xfrm>
            <a:off x="8754126" y="538172"/>
            <a:ext cx="34378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Description </a:t>
            </a:r>
            <a:r>
              <a:rPr lang="en-US" sz="2000" b="1" dirty="0" err="1"/>
              <a:t>fof</a:t>
            </a:r>
            <a:r>
              <a:rPr lang="en-US" sz="2000" b="1" dirty="0"/>
              <a:t> the Facies:</a:t>
            </a:r>
          </a:p>
          <a:p>
            <a:r>
              <a:rPr lang="en-US" sz="2000" dirty="0"/>
              <a:t>1 - Nonmarine sandstone</a:t>
            </a:r>
          </a:p>
          <a:p>
            <a:r>
              <a:rPr lang="en-US" sz="2000" dirty="0"/>
              <a:t>2 - Nonmarine coarse siltstone</a:t>
            </a:r>
          </a:p>
          <a:p>
            <a:r>
              <a:rPr lang="en-US" sz="2000" dirty="0"/>
              <a:t>3 - Nonmarine fine siltstone</a:t>
            </a:r>
          </a:p>
          <a:p>
            <a:r>
              <a:rPr lang="en-US" sz="2000" dirty="0"/>
              <a:t>4 - Marine siltstone and shale</a:t>
            </a:r>
          </a:p>
          <a:p>
            <a:r>
              <a:rPr lang="en-US" sz="2000" dirty="0"/>
              <a:t>5 - Mudstone (limestone)</a:t>
            </a:r>
          </a:p>
          <a:p>
            <a:r>
              <a:rPr lang="en-US" sz="2000" dirty="0"/>
              <a:t>6 - </a:t>
            </a:r>
            <a:r>
              <a:rPr lang="en-US" sz="2000" dirty="0" err="1"/>
              <a:t>Wackestone</a:t>
            </a:r>
            <a:r>
              <a:rPr lang="en-US" sz="2000" dirty="0"/>
              <a:t> (limestone)</a:t>
            </a:r>
          </a:p>
          <a:p>
            <a:r>
              <a:rPr lang="en-US" sz="2000" dirty="0"/>
              <a:t>7 - Dolomite</a:t>
            </a:r>
          </a:p>
          <a:p>
            <a:r>
              <a:rPr lang="en-US" sz="2000" dirty="0"/>
              <a:t>8 - </a:t>
            </a:r>
            <a:r>
              <a:rPr lang="en-US" sz="2000" dirty="0" err="1"/>
              <a:t>Packstone-grainstone</a:t>
            </a:r>
            <a:r>
              <a:rPr lang="en-US" sz="2000" dirty="0"/>
              <a:t> (limestone)</a:t>
            </a:r>
          </a:p>
          <a:p>
            <a:r>
              <a:rPr lang="en-US" sz="2000" dirty="0"/>
              <a:t>9 - </a:t>
            </a:r>
            <a:r>
              <a:rPr lang="en-US" sz="2000" dirty="0" err="1"/>
              <a:t>Phylloid</a:t>
            </a:r>
            <a:r>
              <a:rPr lang="en-US" sz="2000" dirty="0"/>
              <a:t>-algal </a:t>
            </a:r>
            <a:r>
              <a:rPr lang="en-US" sz="2000" dirty="0" err="1"/>
              <a:t>bafflestone</a:t>
            </a:r>
            <a:r>
              <a:rPr lang="en-US" sz="2000" dirty="0"/>
              <a:t> (limestone)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1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4CCF-758B-0F4C-94CA-64163D2B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Features : PE is absent in two out of nine wells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FFCB49-B41B-CA4F-B319-A75E3E413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49657"/>
            <a:ext cx="12192000" cy="5167312"/>
          </a:xfrm>
        </p:spPr>
      </p:pic>
    </p:spTree>
    <p:extLst>
      <p:ext uri="{BB962C8B-B14F-4D97-AF65-F5344CB8AC3E}">
        <p14:creationId xmlns:p14="http://schemas.microsoft.com/office/powerpoint/2010/main" val="6356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16DF-B77A-5D46-A30A-B70A5622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911914" cy="1325563"/>
          </a:xfrm>
        </p:spPr>
        <p:txBody>
          <a:bodyPr/>
          <a:lstStyle/>
          <a:p>
            <a:pPr algn="ctr"/>
            <a:r>
              <a:rPr lang="en-US" b="1" dirty="0"/>
              <a:t>Using two single wells ran models to find a model to create PE from other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E29F4C-12FD-BF4C-BC0C-66C170332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433693"/>
              </p:ext>
            </p:extLst>
          </p:nvPr>
        </p:nvGraphicFramePr>
        <p:xfrm>
          <a:off x="197708" y="1825623"/>
          <a:ext cx="7636476" cy="4387544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{5C22544A-7EE6-4342-B048-85BDC9FD1C3A}</a:tableStyleId>
              </a:tblPr>
              <a:tblGrid>
                <a:gridCol w="3818238">
                  <a:extLst>
                    <a:ext uri="{9D8B030D-6E8A-4147-A177-3AD203B41FA5}">
                      <a16:colId xmlns:a16="http://schemas.microsoft.com/office/drawing/2014/main" val="1033438174"/>
                    </a:ext>
                  </a:extLst>
                </a:gridCol>
                <a:gridCol w="3818238">
                  <a:extLst>
                    <a:ext uri="{9D8B030D-6E8A-4147-A177-3AD203B41FA5}">
                      <a16:colId xmlns:a16="http://schemas.microsoft.com/office/drawing/2014/main" val="2487676170"/>
                    </a:ext>
                  </a:extLst>
                </a:gridCol>
              </a:tblGrid>
              <a:tr h="86066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Model’s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578571"/>
                  </a:ext>
                </a:extLst>
              </a:tr>
              <a:tr h="8606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8651"/>
                  </a:ext>
                </a:extLst>
              </a:tr>
              <a:tr h="8606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Gradient Boosting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06852"/>
                  </a:ext>
                </a:extLst>
              </a:tr>
              <a:tr h="8606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Linear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10958"/>
                  </a:ext>
                </a:extLst>
              </a:tr>
              <a:tr h="8606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235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273255-B93B-F54F-988F-002C1FD3B4BC}"/>
              </a:ext>
            </a:extLst>
          </p:cNvPr>
          <p:cNvSpPr txBox="1"/>
          <p:nvPr/>
        </p:nvSpPr>
        <p:spPr>
          <a:xfrm>
            <a:off x="8204886" y="1588699"/>
            <a:ext cx="34351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FeaturesUsed</a:t>
            </a:r>
            <a:r>
              <a:rPr lang="en-US" sz="4000" dirty="0"/>
              <a:t>:</a:t>
            </a:r>
          </a:p>
          <a:p>
            <a:r>
              <a:rPr lang="en-US" sz="4000" dirty="0"/>
              <a:t>1.GR</a:t>
            </a:r>
          </a:p>
          <a:p>
            <a:r>
              <a:rPr lang="en-US" sz="4000" dirty="0"/>
              <a:t>2.Resistivity</a:t>
            </a:r>
          </a:p>
          <a:p>
            <a:r>
              <a:rPr lang="en-US" sz="4000" dirty="0"/>
              <a:t>3.Density</a:t>
            </a:r>
          </a:p>
          <a:p>
            <a:r>
              <a:rPr lang="en-US" sz="4000" dirty="0"/>
              <a:t>4.Facies</a:t>
            </a:r>
          </a:p>
          <a:p>
            <a:r>
              <a:rPr lang="en-US" sz="4000" dirty="0"/>
              <a:t>5.NM</a:t>
            </a:r>
          </a:p>
          <a:p>
            <a:r>
              <a:rPr lang="en-US" sz="4000" dirty="0"/>
              <a:t>6.REPOS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75F9C-7C3A-5A41-8C5D-518BC5046B72}"/>
              </a:ext>
            </a:extLst>
          </p:cNvPr>
          <p:cNvSpPr txBox="1"/>
          <p:nvPr/>
        </p:nvSpPr>
        <p:spPr>
          <a:xfrm>
            <a:off x="790833" y="6213167"/>
            <a:ext cx="704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Split 80/20 train/test</a:t>
            </a:r>
          </a:p>
        </p:txBody>
      </p:sp>
    </p:spTree>
    <p:extLst>
      <p:ext uri="{BB962C8B-B14F-4D97-AF65-F5344CB8AC3E}">
        <p14:creationId xmlns:p14="http://schemas.microsoft.com/office/powerpoint/2010/main" val="109268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7550</TotalTime>
  <Words>722</Words>
  <Application>Microsoft Macintosh PowerPoint</Application>
  <PresentationFormat>Widescreen</PresentationFormat>
  <Paragraphs>166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Facies Classification Project by Lida Goldchteine</vt:lpstr>
      <vt:lpstr>References:</vt:lpstr>
      <vt:lpstr>Original data : 5 logs, Facies, 2 geological features</vt:lpstr>
      <vt:lpstr>PowerPoint Presentation</vt:lpstr>
      <vt:lpstr>PowerPoint Presentation</vt:lpstr>
      <vt:lpstr>Look at features with strong correlation to assist in classification of the Facies</vt:lpstr>
      <vt:lpstr>Facies Distribution </vt:lpstr>
      <vt:lpstr>Missing Features : PE is absent in two out of nine wells</vt:lpstr>
      <vt:lpstr>Using two single wells ran models to find a model to create PE from other features</vt:lpstr>
      <vt:lpstr>Prediction and validation for PE using Cross H Cattle well</vt:lpstr>
      <vt:lpstr>Creating synthetic or calculated PE logs using information from 7 wells using RF</vt:lpstr>
      <vt:lpstr>Choose model to classify Facies from 9 wells</vt:lpstr>
      <vt:lpstr>Use Randomized Search CV to find optimal parameters for RF</vt:lpstr>
      <vt:lpstr>Classification Report</vt:lpstr>
      <vt:lpstr>Final Result – Predicting facies using RFC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Lida Goldchteine</dc:creator>
  <cp:lastModifiedBy>Lida Goldchteine</cp:lastModifiedBy>
  <cp:revision>26</cp:revision>
  <dcterms:created xsi:type="dcterms:W3CDTF">2019-07-16T02:04:40Z</dcterms:created>
  <dcterms:modified xsi:type="dcterms:W3CDTF">2020-07-14T18:40:54Z</dcterms:modified>
</cp:coreProperties>
</file>